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63" r:id="rId5"/>
    <p:sldId id="269" r:id="rId6"/>
    <p:sldId id="270" r:id="rId7"/>
    <p:sldId id="280" r:id="rId8"/>
    <p:sldId id="281" r:id="rId9"/>
    <p:sldId id="282" r:id="rId10"/>
    <p:sldId id="283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F498DE-B710-4728-80FC-D937343694BC}" v="49" dt="2020-06-16T22:00:10.5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EA50D-1011-4FFB-B436-8305F0411CC4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C9990-B50C-4317-B23B-4F0133BDF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233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7AF5D8-1F05-48ED-8E4A-12DF23A77C8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2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7AF5D8-1F05-48ED-8E4A-12DF23A77C8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413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7AF5D8-1F05-48ED-8E4A-12DF23A77C8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440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423A4-2405-4860-B8D3-F8438F9150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D26261-A1C0-40D4-A403-035495E793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EE223-054F-4EFE-AFD0-661C5E72F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1CDB4-E520-466C-B782-70CF3C8EC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9BFC3F-56B2-4733-B17E-1C673F327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292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4C940-B8C8-4793-8B89-711CCFC9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28AE34-AEC8-4542-8D9E-CEAC88A607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E4B3DF-27A6-4D38-98CD-55E3A2F51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08895-00FB-4BCE-A1E9-B3981CA68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BA0CB-0935-43EB-8B7B-FE40C8458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187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4B7098-8400-4CE6-8AB7-815D36B41F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B0EF87-9913-4C54-B7B8-D6D795EA0A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96BFC-A581-4217-83CD-11BDAF0E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4E89A-45E9-425D-A605-E93589BA8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AE61E-7D04-4653-985D-968FC2D85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846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ith Heade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BDAA8FE-847F-4D9E-A81C-C849605A36B8}"/>
              </a:ext>
            </a:extLst>
          </p:cNvPr>
          <p:cNvSpPr/>
          <p:nvPr userDrawn="1"/>
        </p:nvSpPr>
        <p:spPr>
          <a:xfrm>
            <a:off x="0" y="0"/>
            <a:ext cx="12192000" cy="1179375"/>
          </a:xfrm>
          <a:prstGeom prst="rect">
            <a:avLst/>
          </a:prstGeom>
          <a:solidFill>
            <a:srgbClr val="0D5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89034C9-0D7A-45E7-979E-10B045F13D55}"/>
              </a:ext>
            </a:extLst>
          </p:cNvPr>
          <p:cNvSpPr/>
          <p:nvPr userDrawn="1"/>
        </p:nvSpPr>
        <p:spPr>
          <a:xfrm>
            <a:off x="0" y="6394002"/>
            <a:ext cx="12192000" cy="463998"/>
          </a:xfrm>
          <a:prstGeom prst="rect">
            <a:avLst/>
          </a:prstGeom>
          <a:solidFill>
            <a:srgbClr val="0D5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12AEF78-1F04-41CD-944E-8A24CCA7650C}"/>
              </a:ext>
            </a:extLst>
          </p:cNvPr>
          <p:cNvSpPr/>
          <p:nvPr userDrawn="1"/>
        </p:nvSpPr>
        <p:spPr>
          <a:xfrm>
            <a:off x="838198" y="495283"/>
            <a:ext cx="10515604" cy="538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9659736-92C2-4CCE-B9B2-15817212ABF5}"/>
              </a:ext>
            </a:extLst>
          </p:cNvPr>
          <p:cNvSpPr/>
          <p:nvPr userDrawn="1"/>
        </p:nvSpPr>
        <p:spPr>
          <a:xfrm>
            <a:off x="177916" y="37402"/>
            <a:ext cx="1112241" cy="1112241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 descr="A picture containing drawing, light&#10;&#10;Description automatically generated">
            <a:extLst>
              <a:ext uri="{FF2B5EF4-FFF2-40B4-BE49-F238E27FC236}">
                <a16:creationId xmlns:a16="http://schemas.microsoft.com/office/drawing/2014/main" id="{2972D602-3319-4623-97D7-2346F2D3BF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399" y="6466169"/>
            <a:ext cx="1985819" cy="295699"/>
          </a:xfrm>
          <a:prstGeom prst="rect">
            <a:avLst/>
          </a:prstGeom>
        </p:spPr>
      </p:pic>
      <p:sp>
        <p:nvSpPr>
          <p:cNvPr id="23" name="Title 22">
            <a:extLst>
              <a:ext uri="{FF2B5EF4-FFF2-40B4-BE49-F238E27FC236}">
                <a16:creationId xmlns:a16="http://schemas.microsoft.com/office/drawing/2014/main" id="{B434DC55-B6EE-4077-99D8-06592D76FE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8484" y="-147"/>
            <a:ext cx="10515600" cy="532130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  <a:latin typeface="Lato Black" panose="020F0502020204030203"/>
              </a:defRPr>
            </a:lvl1pPr>
          </a:lstStyle>
          <a:p>
            <a:r>
              <a:rPr lang="en-US" dirty="0"/>
              <a:t>Header</a:t>
            </a:r>
            <a:endParaRPr lang="en-GB" dirty="0"/>
          </a:p>
        </p:txBody>
      </p:sp>
      <p:sp>
        <p:nvSpPr>
          <p:cNvPr id="30" name="Slide Number Placeholder 29">
            <a:extLst>
              <a:ext uri="{FF2B5EF4-FFF2-40B4-BE49-F238E27FC236}">
                <a16:creationId xmlns:a16="http://schemas.microsoft.com/office/drawing/2014/main" id="{9156D177-5801-4EA1-8527-B2D4421346B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22300" y="6431455"/>
            <a:ext cx="529209" cy="365125"/>
          </a:xfrm>
        </p:spPr>
        <p:txBody>
          <a:bodyPr/>
          <a:lstStyle>
            <a:lvl1pPr algn="l">
              <a:defRPr sz="1800" b="0">
                <a:solidFill>
                  <a:schemeClr val="bg1"/>
                </a:solidFill>
              </a:defRPr>
            </a:lvl1pPr>
          </a:lstStyle>
          <a:p>
            <a:fld id="{F378E5E1-2CB7-4E78-9DCC-07AB1886650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7200B17B-2760-4364-B7FE-B044503A219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498600" y="520700"/>
            <a:ext cx="10515484" cy="387672"/>
          </a:xfrm>
        </p:spPr>
        <p:txBody>
          <a:bodyPr/>
          <a:lstStyle>
            <a:lvl1pPr marL="0" indent="0">
              <a:buNone/>
              <a:defRPr sz="2400" b="1" i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Sub header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1724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5FB2A-0E78-482D-8AD9-3B1FED010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32793-B1BE-4DF8-87F9-C7D9AB7A5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A65F6A-4F44-4BFE-AEFC-719C582BF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BC24D-ECA0-4187-BBA0-6216C8F43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DEF03-54FB-4CF8-B1B3-6F454E7B0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548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E90BD-D0F3-4AA8-8039-6F90E2453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7811A8-ACF0-407D-B427-0C45BBF07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FC5F5D-0E79-4758-809C-8FEE6714A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1637F-AFD4-4608-9CAC-0941BFEB1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187DB-A948-4EEA-9E97-27F2AA3E0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138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CDC87-EDB5-49EE-8875-BE52EFEE0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ADBEB-64DC-4488-9294-FCF042E7E4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97C363-086B-4E26-96DC-D7DDDCF11F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42EB8F-1B98-43EB-B1FA-EAC7A68C9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35E62F-80B2-4B9D-BBC4-0563AD143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346571-6748-40A4-A08E-8EE739692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707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10FB3-181A-4C3E-88C4-6C494DA75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D78D1-56DD-4552-A12A-4167127F01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FAF394-6347-41D4-946E-0CDF4F47F7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52825B-EBB5-4630-8568-A5C843B9AC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54D33E-8DED-4431-8DB4-A7E7176D07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6770CF-84B6-4842-A26F-5DD0EA5D5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0368CF-C214-45A4-881D-B0D01EA53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8BEB6E-7981-4002-AE6A-272E8A407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633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918B9-510D-4B46-BC01-55717CD58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3EDD36-14AA-451A-866F-F68FA3F4A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08C81A-3A6F-4387-BA98-3CD3FAFA7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FDC4C0-4FF3-4FAC-B6D5-2A19CDBD8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43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3F3436-433D-43D6-8C1A-2327E05C6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FCF6FF-A300-4727-8010-69B0BD542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4BCF8B-B9B9-4E8F-8B36-122244FD0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473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9AA2C-F15C-4DF6-BAA2-FB448D81A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4B2F8-1B6C-4DA6-B966-DC52927A4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B7F05D-B4E0-4FD1-BFF4-62804AAF30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41A427-F0A3-4622-9A37-B544F6AAA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338E40-86D6-4E28-A237-F2A1352FA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4C5981-9196-4924-AE12-F4D19F43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653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A1085-F064-42B2-9D82-18CE6B0F8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F9685E-2628-4396-834A-08731B89D8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4ECFB6-18C1-4C2B-A6BE-83C042FBB1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46067E-9E98-4215-8256-BAB38306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741287-05F1-44D5-8A64-890BFCE5A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704F18-AD53-4C1F-98F5-6E40D4846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780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700E79-7C6B-4977-93CC-D1E496821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3AB1E5-9F76-4256-8A5E-F02F5790F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2CAA83-572D-4327-904F-A0E31D9376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35DDE-2148-4F90-B302-9213EDE278F6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93356-27F5-46BC-8B48-9D021AFB45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59D4EC-9FA5-4FD7-968B-10F72903F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069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planassessment.com/plants-y3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topics/zy66fg8/articles/zcjnp39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s://www.bbc.co.uk/bitesize/topics/zy66fg8/articles/zcmtk2p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studyjams.scholastic.com/studyjams/jams/science/plants/mosses-and-ferns.htm" TargetMode="External"/><Relationship Id="rId5" Type="http://schemas.openxmlformats.org/officeDocument/2006/relationships/hyperlink" Target="https://www.dkfindout.com/uk/animals-and-nature/plants/non-flowering-plants/" TargetMode="External"/><Relationship Id="rId4" Type="http://schemas.openxmlformats.org/officeDocument/2006/relationships/hyperlink" Target="https://www.science-sparks.com/dissecting-flowers-and-more-plant-experiments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kfindout.com/uk/animals-and-nature/plants/how-plants-make-food/" TargetMode="External"/><Relationship Id="rId2" Type="http://schemas.openxmlformats.org/officeDocument/2006/relationships/hyperlink" Target="https://www.bbc.co.uk/teach/class-clips-video/science-ks1-ks2-ivys-plant-workshop-how-does-water-get-from-the-roots-to-the-leaves/zdtfjhv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hyperlink" Target="https://www.youtube.com/watch?v=RVBueIzlR6Y" TargetMode="External"/><Relationship Id="rId4" Type="http://schemas.openxmlformats.org/officeDocument/2006/relationships/hyperlink" Target="https://www.youtube.com/watch?v=KIug9Foou3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clips/z69rkqt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s://www.bbc.co.uk/bitesize/topics/zy66fg8/articles/zcmtk2p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owscience.co.uk/resource/grow-your-own-plants/" TargetMode="External"/><Relationship Id="rId5" Type="http://schemas.openxmlformats.org/officeDocument/2006/relationships/hyperlink" Target="https://www.bbc.co.uk/teach/class-clips-video/science-ks1-ks2-ivys-plant-workshop-what-do-plants-need-to-survive/zkw2gwx" TargetMode="External"/><Relationship Id="rId4" Type="http://schemas.openxmlformats.org/officeDocument/2006/relationships/hyperlink" Target="https://www.bbc.co.uk/bitesize/clips/z9f87hv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teach/class-clips-video/science-ks1-ks2-ivys-plant-workshop-what-is-pollination-and-how-does-it-work/zv4df4j" TargetMode="External"/><Relationship Id="rId2" Type="http://schemas.openxmlformats.org/officeDocument/2006/relationships/hyperlink" Target="https://www.bbc.co.uk/bitesize/topics/zy66fg8/articles/zx4ktv4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explorify.wellcome.ac.uk/en/activities/whats-going-on/shooting-sprouts/classroom?view-type=public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bbc.co.uk/bitesize/clips/zs9c87h" TargetMode="External"/><Relationship Id="rId5" Type="http://schemas.openxmlformats.org/officeDocument/2006/relationships/hyperlink" Target="https://www.bbc.co.uk/programmes/p00lxw4t" TargetMode="External"/><Relationship Id="rId4" Type="http://schemas.openxmlformats.org/officeDocument/2006/relationships/hyperlink" Target="https://www.bbc.co.uk/programmes/p00lxv9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Content Placeholder 21" descr="Tulips in a vase">
            <a:extLst>
              <a:ext uri="{FF2B5EF4-FFF2-40B4-BE49-F238E27FC236}">
                <a16:creationId xmlns:a16="http://schemas.microsoft.com/office/drawing/2014/main" id="{7CEEB49D-698B-4C1C-A5DA-04047682DBB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40985" y="466821"/>
            <a:ext cx="8951279" cy="5966063"/>
          </a:xfrm>
        </p:spPr>
      </p:pic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CF6FC01-7A4C-42A0-A671-9933A7CC75A2}"/>
              </a:ext>
            </a:extLst>
          </p:cNvPr>
          <p:cNvSpPr/>
          <p:nvPr/>
        </p:nvSpPr>
        <p:spPr>
          <a:xfrm>
            <a:off x="-19050" y="30500"/>
            <a:ext cx="7219950" cy="6824678"/>
          </a:xfrm>
          <a:custGeom>
            <a:avLst/>
            <a:gdLst>
              <a:gd name="connsiteX0" fmla="*/ 5164852 w 5265336"/>
              <a:gd name="connsiteY0" fmla="*/ 90435 h 7355394"/>
              <a:gd name="connsiteX1" fmla="*/ 2642716 w 5265336"/>
              <a:gd name="connsiteY1" fmla="*/ 7285055 h 7355394"/>
              <a:gd name="connsiteX2" fmla="*/ 0 w 5265336"/>
              <a:gd name="connsiteY2" fmla="*/ 7355394 h 7355394"/>
              <a:gd name="connsiteX3" fmla="*/ 10048 w 5265336"/>
              <a:gd name="connsiteY3" fmla="*/ 20097 h 7355394"/>
              <a:gd name="connsiteX4" fmla="*/ 5265336 w 5265336"/>
              <a:gd name="connsiteY4" fmla="*/ 0 h 7355394"/>
              <a:gd name="connsiteX5" fmla="*/ 5255288 w 5265336"/>
              <a:gd name="connsiteY5" fmla="*/ 0 h 7355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65336" h="7355394">
                <a:moveTo>
                  <a:pt x="5164852" y="90435"/>
                </a:moveTo>
                <a:lnTo>
                  <a:pt x="2642716" y="7285055"/>
                </a:lnTo>
                <a:lnTo>
                  <a:pt x="0" y="7355394"/>
                </a:lnTo>
                <a:cubicBezTo>
                  <a:pt x="3349" y="4910295"/>
                  <a:pt x="6699" y="2465196"/>
                  <a:pt x="10048" y="20097"/>
                </a:cubicBezTo>
                <a:lnTo>
                  <a:pt x="5265336" y="0"/>
                </a:lnTo>
                <a:lnTo>
                  <a:pt x="5255288" y="0"/>
                </a:lnTo>
              </a:path>
            </a:pathLst>
          </a:custGeom>
          <a:solidFill>
            <a:srgbClr val="0D5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8" name="Title 6">
            <a:extLst>
              <a:ext uri="{FF2B5EF4-FFF2-40B4-BE49-F238E27FC236}">
                <a16:creationId xmlns:a16="http://schemas.microsoft.com/office/drawing/2014/main" id="{4E50E18B-F434-4647-9123-D05FAAB53E96}"/>
              </a:ext>
            </a:extLst>
          </p:cNvPr>
          <p:cNvSpPr txBox="1">
            <a:spLocks/>
          </p:cNvSpPr>
          <p:nvPr/>
        </p:nvSpPr>
        <p:spPr>
          <a:xfrm>
            <a:off x="722630" y="641564"/>
            <a:ext cx="5422900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231F20"/>
                </a:solidFill>
                <a:latin typeface="+mj-lt"/>
                <a:ea typeface="+mj-ea"/>
                <a:cs typeface="Lato Heavy"/>
              </a:defRPr>
            </a:lvl1pPr>
          </a:lstStyle>
          <a:p>
            <a:r>
              <a:rPr lang="en-GB" sz="4400" kern="0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Year 3: Plants</a:t>
            </a: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8DA896D1-C048-4C77-9F3B-54911F60C082}"/>
              </a:ext>
            </a:extLst>
          </p:cNvPr>
          <p:cNvSpPr/>
          <p:nvPr/>
        </p:nvSpPr>
        <p:spPr>
          <a:xfrm>
            <a:off x="722630" y="2145506"/>
            <a:ext cx="810260" cy="67314"/>
          </a:xfrm>
          <a:custGeom>
            <a:avLst/>
            <a:gdLst/>
            <a:ahLst/>
            <a:cxnLst/>
            <a:rect l="l" t="t" r="r" b="b"/>
            <a:pathLst>
              <a:path w="810260">
                <a:moveTo>
                  <a:pt x="0" y="0"/>
                </a:moveTo>
                <a:lnTo>
                  <a:pt x="810006" y="0"/>
                </a:lnTo>
              </a:path>
            </a:pathLst>
          </a:custGeom>
          <a:ln w="7620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dirty="0">
              <a:latin typeface="Calibri" panose="020F050202020403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571E163-626D-475E-A518-59C3025AF857}"/>
              </a:ext>
            </a:extLst>
          </p:cNvPr>
          <p:cNvSpPr/>
          <p:nvPr/>
        </p:nvSpPr>
        <p:spPr>
          <a:xfrm>
            <a:off x="0" y="6394002"/>
            <a:ext cx="12192000" cy="463998"/>
          </a:xfrm>
          <a:prstGeom prst="rect">
            <a:avLst/>
          </a:prstGeom>
          <a:solidFill>
            <a:srgbClr val="0D5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6" name="Picture 15" descr="A picture containing drawing, light&#10;&#10;Description automatically generated">
            <a:extLst>
              <a:ext uri="{FF2B5EF4-FFF2-40B4-BE49-F238E27FC236}">
                <a16:creationId xmlns:a16="http://schemas.microsoft.com/office/drawing/2014/main" id="{9FD0E528-065B-4B07-8252-55F07F81D4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399" y="6466169"/>
            <a:ext cx="1985819" cy="295699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68C883CF-17F6-4C7B-A00B-B3E4BA853FC3}"/>
              </a:ext>
            </a:extLst>
          </p:cNvPr>
          <p:cNvSpPr/>
          <p:nvPr/>
        </p:nvSpPr>
        <p:spPr>
          <a:xfrm>
            <a:off x="0" y="2823"/>
            <a:ext cx="12192000" cy="463998"/>
          </a:xfrm>
          <a:prstGeom prst="rect">
            <a:avLst/>
          </a:prstGeom>
          <a:solidFill>
            <a:srgbClr val="0D5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itle 6">
            <a:extLst>
              <a:ext uri="{FF2B5EF4-FFF2-40B4-BE49-F238E27FC236}">
                <a16:creationId xmlns:a16="http://schemas.microsoft.com/office/drawing/2014/main" id="{B370D3A3-4B18-46A8-9623-BCE4A8D48555}"/>
              </a:ext>
            </a:extLst>
          </p:cNvPr>
          <p:cNvSpPr txBox="1">
            <a:spLocks/>
          </p:cNvSpPr>
          <p:nvPr/>
        </p:nvSpPr>
        <p:spPr>
          <a:xfrm>
            <a:off x="717550" y="2362546"/>
            <a:ext cx="54229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231F20"/>
                </a:solidFill>
                <a:latin typeface="+mj-lt"/>
                <a:ea typeface="+mj-ea"/>
                <a:cs typeface="Lato Heavy"/>
              </a:defRPr>
            </a:lvl1pPr>
          </a:lstStyle>
          <a:p>
            <a:r>
              <a:rPr lang="en-GB" sz="2400" i="1" kern="0" dirty="0">
                <a:solidFill>
                  <a:schemeClr val="bg1"/>
                </a:solidFill>
                <a:ea typeface="Lato Black" panose="020F0502020204030203" pitchFamily="34" charset="0"/>
                <a:cs typeface="Lato Black" panose="020F0502020204030203" pitchFamily="34" charset="0"/>
              </a:rPr>
              <a:t>Topic overview for teachers</a:t>
            </a:r>
          </a:p>
        </p:txBody>
      </p:sp>
      <p:sp>
        <p:nvSpPr>
          <p:cNvPr id="20" name="Title 6">
            <a:extLst>
              <a:ext uri="{FF2B5EF4-FFF2-40B4-BE49-F238E27FC236}">
                <a16:creationId xmlns:a16="http://schemas.microsoft.com/office/drawing/2014/main" id="{84AD8CF2-1F27-4141-A103-04168FC7AC96}"/>
              </a:ext>
            </a:extLst>
          </p:cNvPr>
          <p:cNvSpPr txBox="1">
            <a:spLocks/>
          </p:cNvSpPr>
          <p:nvPr/>
        </p:nvSpPr>
        <p:spPr>
          <a:xfrm>
            <a:off x="717550" y="5439710"/>
            <a:ext cx="5422900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231F20"/>
                </a:solidFill>
                <a:latin typeface="+mj-lt"/>
                <a:ea typeface="+mj-ea"/>
                <a:cs typeface="Lato Heavy"/>
              </a:defRPr>
            </a:lvl1pPr>
          </a:lstStyle>
          <a:p>
            <a:br>
              <a:rPr lang="en-GB" sz="2400" i="1" kern="0" dirty="0">
                <a:solidFill>
                  <a:schemeClr val="bg1"/>
                </a:solidFill>
                <a:ea typeface="Lato Black" panose="020F0502020204030203" pitchFamily="34" charset="0"/>
                <a:cs typeface="Lato Black" panose="020F0502020204030203" pitchFamily="34" charset="0"/>
              </a:rPr>
            </a:br>
            <a:r>
              <a:rPr lang="en-GB" sz="2400" i="1" kern="0" dirty="0">
                <a:solidFill>
                  <a:schemeClr val="bg1"/>
                </a:solidFill>
                <a:ea typeface="Lato Black" panose="020F0502020204030203" pitchFamily="34" charset="0"/>
                <a:cs typeface="Lato Black" panose="020F0502020204030203" pitchFamily="34" charset="0"/>
              </a:rPr>
              <a:t>Age 8-9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AF0C587-26AA-4439-B1E6-7689BCF8CAC6}"/>
              </a:ext>
            </a:extLst>
          </p:cNvPr>
          <p:cNvGrpSpPr/>
          <p:nvPr/>
        </p:nvGrpSpPr>
        <p:grpSpPr>
          <a:xfrm>
            <a:off x="7291388" y="466820"/>
            <a:ext cx="4622446" cy="5969030"/>
            <a:chOff x="7291389" y="641565"/>
            <a:chExt cx="4352921" cy="5656306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E8CB53FB-648D-4E9F-BF0E-AD68265C8A6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 amt="85000"/>
            </a:blip>
            <a:stretch>
              <a:fillRect/>
            </a:stretch>
          </p:blipFill>
          <p:spPr>
            <a:xfrm>
              <a:off x="7291389" y="641565"/>
              <a:ext cx="4352921" cy="5656306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D7C7D8B-3E2D-40BF-8D11-7997DD81E41F}"/>
                </a:ext>
              </a:extLst>
            </p:cNvPr>
            <p:cNvSpPr txBox="1"/>
            <p:nvPr/>
          </p:nvSpPr>
          <p:spPr>
            <a:xfrm>
              <a:off x="7453312" y="697498"/>
              <a:ext cx="3923476" cy="48122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b="1" dirty="0">
                <a:solidFill>
                  <a:schemeClr val="bg1"/>
                </a:solidFill>
              </a:endParaRPr>
            </a:p>
            <a:p>
              <a:r>
                <a:rPr lang="en-GB" sz="2400" dirty="0">
                  <a:solidFill>
                    <a:schemeClr val="bg1"/>
                  </a:solidFill>
                </a:rPr>
                <a:t>This topic overview is based on the PLAN knowledge matrix (for England). Please use link:</a:t>
              </a:r>
            </a:p>
            <a:p>
              <a:r>
                <a:rPr lang="en-GB" sz="2400" dirty="0">
                  <a:highlight>
                    <a:srgbClr val="00FF00"/>
                  </a:highlight>
                  <a:hlinkClick r:id="rId5"/>
                </a:rPr>
                <a:t>https://www.planassessment.com/plants-y3</a:t>
              </a:r>
              <a:endParaRPr lang="en-GB" sz="2400" dirty="0">
                <a:highlight>
                  <a:srgbClr val="00FF00"/>
                </a:highlight>
              </a:endParaRPr>
            </a:p>
            <a:p>
              <a:r>
                <a:rPr lang="en-GB" sz="2400" dirty="0">
                  <a:solidFill>
                    <a:schemeClr val="bg1"/>
                  </a:solidFill>
                </a:rPr>
                <a:t>The matrix includes: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400" dirty="0">
                  <a:solidFill>
                    <a:schemeClr val="bg1"/>
                  </a:solidFill>
                </a:rPr>
                <a:t>National Curriculum learning objectives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400" dirty="0">
                  <a:solidFill>
                    <a:schemeClr val="bg1"/>
                  </a:solidFill>
                </a:rPr>
                <a:t>Key learning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400" dirty="0">
                  <a:solidFill>
                    <a:schemeClr val="bg1"/>
                  </a:solidFill>
                </a:rPr>
                <a:t>Key vocabulary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400" dirty="0">
                  <a:solidFill>
                    <a:schemeClr val="bg1"/>
                  </a:solidFill>
                </a:rPr>
                <a:t>Common misconceptions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400" dirty="0">
                  <a:solidFill>
                    <a:schemeClr val="bg1"/>
                  </a:solidFill>
                </a:rPr>
                <a:t>Possible activities &amp; evidence</a:t>
              </a:r>
            </a:p>
            <a:p>
              <a:endParaRPr lang="en-GB" i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8399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383873-1ACC-4285-9071-305DE9E2508F}"/>
              </a:ext>
            </a:extLst>
          </p:cNvPr>
          <p:cNvSpPr txBox="1">
            <a:spLocks/>
          </p:cNvSpPr>
          <p:nvPr/>
        </p:nvSpPr>
        <p:spPr>
          <a:xfrm>
            <a:off x="648070" y="295184"/>
            <a:ext cx="10697592" cy="64008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dirty="0">
                <a:solidFill>
                  <a:srgbClr val="0070C0"/>
                </a:solidFill>
              </a:rPr>
              <a:t> Year 3 – Plants</a:t>
            </a:r>
          </a:p>
          <a:p>
            <a:pPr marL="0" indent="0">
              <a:buNone/>
            </a:pPr>
            <a:endParaRPr lang="en-GB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35D3255-F0A5-4F6E-8307-C2ECD988BDF3}"/>
              </a:ext>
            </a:extLst>
          </p:cNvPr>
          <p:cNvSpPr/>
          <p:nvPr/>
        </p:nvSpPr>
        <p:spPr>
          <a:xfrm rot="5400000">
            <a:off x="8527472" y="3193472"/>
            <a:ext cx="6858000" cy="471056"/>
          </a:xfrm>
          <a:prstGeom prst="rect">
            <a:avLst/>
          </a:prstGeom>
          <a:solidFill>
            <a:srgbClr val="0D5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4" name="Picture 23" descr="A picture containing drawing, light&#10;&#10;Description automatically generated">
            <a:extLst>
              <a:ext uri="{FF2B5EF4-FFF2-40B4-BE49-F238E27FC236}">
                <a16:creationId xmlns:a16="http://schemas.microsoft.com/office/drawing/2014/main" id="{0EE25CAF-C579-48C2-9CA1-CC51C2EFBD4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529"/>
          <a:stretch/>
        </p:blipFill>
        <p:spPr>
          <a:xfrm>
            <a:off x="11800605" y="6481550"/>
            <a:ext cx="346945" cy="29569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9C7A6832-0ED3-4245-83DB-D3AD92D15CCB}"/>
              </a:ext>
            </a:extLst>
          </p:cNvPr>
          <p:cNvSpPr txBox="1"/>
          <p:nvPr/>
        </p:nvSpPr>
        <p:spPr>
          <a:xfrm>
            <a:off x="177916" y="6444733"/>
            <a:ext cx="470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8820719-B322-4428-9BCE-2C4D3A7F3F33}" type="slidenum">
              <a:rPr lang="en-GB" smtClean="0"/>
              <a:t>2</a:t>
            </a:fld>
            <a:endParaRPr lang="en-GB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D48CE82-8A2F-4131-8545-DF48CC325C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146801"/>
              </p:ext>
            </p:extLst>
          </p:nvPr>
        </p:nvGraphicFramePr>
        <p:xfrm>
          <a:off x="813319" y="866280"/>
          <a:ext cx="10367094" cy="5652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591">
                  <a:extLst>
                    <a:ext uri="{9D8B030D-6E8A-4147-A177-3AD203B41FA5}">
                      <a16:colId xmlns:a16="http://schemas.microsoft.com/office/drawing/2014/main" val="3134297768"/>
                    </a:ext>
                  </a:extLst>
                </a:gridCol>
                <a:gridCol w="7620627">
                  <a:extLst>
                    <a:ext uri="{9D8B030D-6E8A-4147-A177-3AD203B41FA5}">
                      <a16:colId xmlns:a16="http://schemas.microsoft.com/office/drawing/2014/main" val="1702010485"/>
                    </a:ext>
                  </a:extLst>
                </a:gridCol>
                <a:gridCol w="688876">
                  <a:extLst>
                    <a:ext uri="{9D8B030D-6E8A-4147-A177-3AD203B41FA5}">
                      <a16:colId xmlns:a16="http://schemas.microsoft.com/office/drawing/2014/main" val="905426534"/>
                    </a:ext>
                  </a:extLst>
                </a:gridCol>
              </a:tblGrid>
              <a:tr h="354989">
                <a:tc>
                  <a:txBody>
                    <a:bodyPr/>
                    <a:lstStyle/>
                    <a:p>
                      <a:r>
                        <a:rPr lang="en-GB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Key Learning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991029"/>
                  </a:ext>
                </a:extLst>
              </a:tr>
              <a:tr h="1532459">
                <a:tc>
                  <a:txBody>
                    <a:bodyPr/>
                    <a:lstStyle/>
                    <a:p>
                      <a:r>
                        <a:rPr lang="en-GB" sz="1800" b="1" i="1" dirty="0">
                          <a:solidFill>
                            <a:schemeClr val="tx1"/>
                          </a:solidFill>
                        </a:rPr>
                        <a:t>What are the main parts and functions of plants?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Many plants, but not all, have roots, stems/trunks, leaves and flowers/blossom.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The leaves use sunlight and water to produce the plant’s food. 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Some plants produce flowers which enable the plant to reproduce. 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518273"/>
                  </a:ext>
                </a:extLst>
              </a:tr>
              <a:tr h="2100353">
                <a:tc>
                  <a:txBody>
                    <a:bodyPr/>
                    <a:lstStyle/>
                    <a:p>
                      <a:r>
                        <a:rPr lang="en-GB" sz="1800" b="1" i="1" dirty="0">
                          <a:solidFill>
                            <a:schemeClr val="tx1"/>
                          </a:solidFill>
                        </a:rPr>
                        <a:t>How does water travel to different parts of a plant?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Many plants, but not all, have roots, stems/trunks, leaves and flowers/blossom. 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The roots absorb water and nutrients from the soil and anchor the plant in place.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The stem transports water and nutrients/minerals around the plant and holds the leaves and flowers up in the air to help with photosynthesis, pollination and seed dispersal.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863283"/>
                  </a:ext>
                </a:extLst>
              </a:tr>
              <a:tr h="1590653">
                <a:tc>
                  <a:txBody>
                    <a:bodyPr/>
                    <a:lstStyle/>
                    <a:p>
                      <a:r>
                        <a:rPr lang="en-GB" sz="1800" b="1" i="1" kern="0" dirty="0">
                          <a:solidFill>
                            <a:schemeClr val="tx1"/>
                          </a:solidFill>
                          <a:ea typeface="Lato Black" panose="020F0502020204030203" pitchFamily="34" charset="0"/>
                          <a:cs typeface="Lato Black" panose="020F0502020204030203" pitchFamily="34" charset="0"/>
                        </a:rPr>
                        <a:t>What happens to plants when they are put in different conditions?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Plants need certain conditions to grow well, including air, light, water, nutrients from soil, and room to grow.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Different plants require different conditions for germination and growth.</a:t>
                      </a:r>
                      <a:endParaRPr lang="en-GB" sz="17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376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889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383873-1ACC-4285-9071-305DE9E2508F}"/>
              </a:ext>
            </a:extLst>
          </p:cNvPr>
          <p:cNvSpPr txBox="1">
            <a:spLocks/>
          </p:cNvSpPr>
          <p:nvPr/>
        </p:nvSpPr>
        <p:spPr>
          <a:xfrm>
            <a:off x="648070" y="295184"/>
            <a:ext cx="10697592" cy="64008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dirty="0">
                <a:solidFill>
                  <a:srgbClr val="0070C0"/>
                </a:solidFill>
              </a:rPr>
              <a:t> Year 3 – Plants</a:t>
            </a:r>
          </a:p>
          <a:p>
            <a:pPr marL="0" indent="0">
              <a:buNone/>
            </a:pPr>
            <a:endParaRPr lang="en-GB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35D3255-F0A5-4F6E-8307-C2ECD988BDF3}"/>
              </a:ext>
            </a:extLst>
          </p:cNvPr>
          <p:cNvSpPr/>
          <p:nvPr/>
        </p:nvSpPr>
        <p:spPr>
          <a:xfrm rot="5400000">
            <a:off x="8527472" y="3193472"/>
            <a:ext cx="6858000" cy="471056"/>
          </a:xfrm>
          <a:prstGeom prst="rect">
            <a:avLst/>
          </a:prstGeom>
          <a:solidFill>
            <a:srgbClr val="0D5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4" name="Picture 23" descr="A picture containing drawing, light&#10;&#10;Description automatically generated">
            <a:extLst>
              <a:ext uri="{FF2B5EF4-FFF2-40B4-BE49-F238E27FC236}">
                <a16:creationId xmlns:a16="http://schemas.microsoft.com/office/drawing/2014/main" id="{0EE25CAF-C579-48C2-9CA1-CC51C2EFBD4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529"/>
          <a:stretch/>
        </p:blipFill>
        <p:spPr>
          <a:xfrm>
            <a:off x="11800605" y="6481550"/>
            <a:ext cx="346945" cy="29569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9C7A6832-0ED3-4245-83DB-D3AD92D15CCB}"/>
              </a:ext>
            </a:extLst>
          </p:cNvPr>
          <p:cNvSpPr txBox="1"/>
          <p:nvPr/>
        </p:nvSpPr>
        <p:spPr>
          <a:xfrm>
            <a:off x="177916" y="6444733"/>
            <a:ext cx="470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8820719-B322-4428-9BCE-2C4D3A7F3F33}" type="slidenum">
              <a:rPr lang="en-GB" smtClean="0"/>
              <a:t>3</a:t>
            </a:fld>
            <a:endParaRPr lang="en-GB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D48CE82-8A2F-4131-8545-DF48CC325C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840830"/>
              </p:ext>
            </p:extLst>
          </p:nvPr>
        </p:nvGraphicFramePr>
        <p:xfrm>
          <a:off x="813319" y="866280"/>
          <a:ext cx="10367094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591">
                  <a:extLst>
                    <a:ext uri="{9D8B030D-6E8A-4147-A177-3AD203B41FA5}">
                      <a16:colId xmlns:a16="http://schemas.microsoft.com/office/drawing/2014/main" val="3134297768"/>
                    </a:ext>
                  </a:extLst>
                </a:gridCol>
                <a:gridCol w="7620627">
                  <a:extLst>
                    <a:ext uri="{9D8B030D-6E8A-4147-A177-3AD203B41FA5}">
                      <a16:colId xmlns:a16="http://schemas.microsoft.com/office/drawing/2014/main" val="1702010485"/>
                    </a:ext>
                  </a:extLst>
                </a:gridCol>
                <a:gridCol w="688876">
                  <a:extLst>
                    <a:ext uri="{9D8B030D-6E8A-4147-A177-3AD203B41FA5}">
                      <a16:colId xmlns:a16="http://schemas.microsoft.com/office/drawing/2014/main" val="905426534"/>
                    </a:ext>
                  </a:extLst>
                </a:gridCol>
              </a:tblGrid>
              <a:tr h="299834">
                <a:tc>
                  <a:txBody>
                    <a:bodyPr/>
                    <a:lstStyle/>
                    <a:p>
                      <a:r>
                        <a:rPr lang="en-GB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Key Learning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991029"/>
                  </a:ext>
                </a:extLst>
              </a:tr>
              <a:tr h="1349255">
                <a:tc>
                  <a:txBody>
                    <a:bodyPr/>
                    <a:lstStyle/>
                    <a:p>
                      <a:r>
                        <a:rPr lang="en-GB" b="1" i="1" dirty="0"/>
                        <a:t>What is pollen and pollination?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To know that pollen is a substance that </a:t>
                      </a:r>
                      <a:r>
                        <a:rPr lang="en-GB" sz="1800" dirty="0"/>
                        <a:t>causes plants to form seeds.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Pollen, which is produced by the male part of the flower, is transferred to the female part of other flowers (pollination).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Some plants produce flowers which enable the plant to reproduce.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  <a:defRPr/>
                      </a:pP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518273"/>
                  </a:ext>
                </a:extLst>
              </a:tr>
              <a:tr h="1719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Exploring seed dispersal in plants  </a:t>
                      </a:r>
                    </a:p>
                    <a:p>
                      <a:endParaRPr lang="en-GB" sz="1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The life cycle of flowering plants includes germination, pollination, seed formation and seed dispersal.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Seeds need to be scattered or dispersed so they can germinate away from the parent plant. This seed dispersal can be done by animals, water or the wind.</a:t>
                      </a: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  <a:defRPr/>
                      </a:pPr>
                      <a:endParaRPr lang="en-GB" sz="1700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863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9211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7F61F-CA84-48FC-923C-C18F57556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Plants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5BB7E4-5010-4AED-94E3-9DA2E07AB4F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378E5E1-2CB7-4E78-9DCC-07AB18866500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F161EA-2DD3-4E66-9DB5-68706A8F5E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98484" y="557939"/>
            <a:ext cx="10515484" cy="387672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What are the main parts and functions of plants?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E25636A-B5B7-492C-BB81-DF5FAB2B165E}"/>
              </a:ext>
            </a:extLst>
          </p:cNvPr>
          <p:cNvSpPr txBox="1">
            <a:spLocks/>
          </p:cNvSpPr>
          <p:nvPr/>
        </p:nvSpPr>
        <p:spPr>
          <a:xfrm>
            <a:off x="838200" y="1644140"/>
            <a:ext cx="5181600" cy="303439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2000" dirty="0"/>
              <a:t>Key Learning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2000" dirty="0">
                <a:solidFill>
                  <a:schemeClr val="tx1"/>
                </a:solidFill>
              </a:rPr>
              <a:t>Many plants, but not all, have roots, stems/trunks, leaves and flowers/blossom.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2000" dirty="0">
                <a:solidFill>
                  <a:schemeClr val="tx1"/>
                </a:solidFill>
              </a:rPr>
              <a:t>The leaves use sunlight and water to produce the plant’s food.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2000" dirty="0">
                <a:solidFill>
                  <a:schemeClr val="tx1"/>
                </a:solidFill>
              </a:rPr>
              <a:t>Some plants produce flowers which enable the plant to reproduce. 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5A0C3EB-047A-46DE-8E70-CE2935951BF1}"/>
              </a:ext>
            </a:extLst>
          </p:cNvPr>
          <p:cNvSpPr txBox="1">
            <a:spLocks/>
          </p:cNvSpPr>
          <p:nvPr/>
        </p:nvSpPr>
        <p:spPr>
          <a:xfrm>
            <a:off x="838198" y="4802819"/>
            <a:ext cx="5181600" cy="137414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/>
              <a:t>I can…</a:t>
            </a:r>
          </a:p>
          <a:p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identify the main parts of a plant and describe their purpose.</a:t>
            </a:r>
            <a:endParaRPr lang="en-GB" sz="20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A2DF2BE-4D15-49DB-89B6-ED5A16E80E1E}"/>
              </a:ext>
            </a:extLst>
          </p:cNvPr>
          <p:cNvSpPr txBox="1">
            <a:spLocks/>
          </p:cNvSpPr>
          <p:nvPr/>
        </p:nvSpPr>
        <p:spPr>
          <a:xfrm>
            <a:off x="6141599" y="1644140"/>
            <a:ext cx="5181600" cy="453282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</a:rPr>
              <a:t>Activities and websites</a:t>
            </a:r>
          </a:p>
          <a:p>
            <a:r>
              <a:rPr lang="en-GB" sz="1800" b="1" dirty="0">
                <a:solidFill>
                  <a:schemeClr val="tx1"/>
                </a:solidFill>
              </a:rPr>
              <a:t>Exploring prior knowledge about plants.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400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https://www.bbc.co.uk/bitesize/topics/zy66fg8/articles/zcmtk2p</a:t>
            </a:r>
            <a:endParaRPr lang="en-GB" sz="1400" dirty="0">
              <a:solidFill>
                <a:schemeClr val="accent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sz="1400" u="sng" dirty="0">
                <a:solidFill>
                  <a:schemeClr val="accent1"/>
                </a:solidFill>
              </a:rPr>
              <a:t>https://www.bbc.co.uk/bitesize/topics/zpxnyrd/articles/zxxsyrd </a:t>
            </a:r>
          </a:p>
          <a:p>
            <a:r>
              <a:rPr lang="en-GB" sz="1800" b="1" dirty="0">
                <a:solidFill>
                  <a:schemeClr val="tx1"/>
                </a:solidFill>
              </a:rPr>
              <a:t>Dissecting a plant. Identifying the main parts of a plant and describing their purpose.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hlinkClick r:id="rId3"/>
              </a:rPr>
              <a:t>https://www.bbc.co.uk/bitesize/topics/zy66fg8/articles/zcjnp39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en-GB" sz="1400" dirty="0">
                <a:solidFill>
                  <a:srgbClr val="7030A0"/>
                </a:solidFill>
                <a:hlinkClick r:id="rId4"/>
              </a:rPr>
              <a:t>https://www.science-sparks.com/dissecting-flowers-and-more-plant-experiments/</a:t>
            </a:r>
            <a:endParaRPr lang="en-GB" sz="1400" dirty="0">
              <a:solidFill>
                <a:srgbClr val="7030A0"/>
              </a:solidFill>
            </a:endParaRPr>
          </a:p>
          <a:p>
            <a:r>
              <a:rPr lang="en-GB" sz="1800" dirty="0">
                <a:solidFill>
                  <a:schemeClr val="tx1"/>
                </a:solidFill>
              </a:rPr>
              <a:t>Optional activity: Finding out more about non-flowering plants.</a:t>
            </a:r>
          </a:p>
          <a:p>
            <a:pPr marL="0" indent="0">
              <a:buNone/>
            </a:pPr>
            <a:r>
              <a:rPr lang="en-GB" sz="140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https://www.dkfindout.com/uk/animals-and-nature/plants/non-flowering-plants/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hlinkClick r:id="rId6"/>
              </a:rPr>
              <a:t>http://studyjams.scholastic.com/studyjams/jams/science/plants/mosses-and-ferns.htm</a:t>
            </a:r>
            <a:endParaRPr lang="en-GB" sz="1400" dirty="0">
              <a:solidFill>
                <a:schemeClr val="tx1"/>
              </a:solidFill>
            </a:endParaRPr>
          </a:p>
          <a:p>
            <a:endParaRPr lang="en-GB" sz="1600" dirty="0">
              <a:solidFill>
                <a:srgbClr val="7030A0"/>
              </a:solidFill>
            </a:endParaRPr>
          </a:p>
          <a:p>
            <a:endParaRPr lang="en-GB" sz="2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chemeClr val="tx1"/>
              </a:solidFill>
            </a:endParaRP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02054C9F-7290-4DD5-95D7-17B830535ADE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827" b="26799"/>
          <a:stretch/>
        </p:blipFill>
        <p:spPr>
          <a:xfrm>
            <a:off x="158866" y="56878"/>
            <a:ext cx="1112241" cy="1112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651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7F61F-CA84-48FC-923C-C18F57556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Plants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5BB7E4-5010-4AED-94E3-9DA2E07AB4F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378E5E1-2CB7-4E78-9DCC-07AB18866500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F161EA-2DD3-4E66-9DB5-68706A8F5E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98484" y="557939"/>
            <a:ext cx="10515484" cy="387672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How does water travel to different parts of a plant?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E25636A-B5B7-492C-BB81-DF5FAB2B165E}"/>
              </a:ext>
            </a:extLst>
          </p:cNvPr>
          <p:cNvSpPr txBox="1">
            <a:spLocks/>
          </p:cNvSpPr>
          <p:nvPr/>
        </p:nvSpPr>
        <p:spPr>
          <a:xfrm>
            <a:off x="838200" y="1644140"/>
            <a:ext cx="5181600" cy="33425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900" dirty="0"/>
              <a:t>Key Learning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900" dirty="0">
                <a:solidFill>
                  <a:schemeClr val="tx1"/>
                </a:solidFill>
              </a:rPr>
              <a:t>Many plants, but not all, have roots, stems/trunks, leaves and flowers/blossom.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900" dirty="0">
                <a:solidFill>
                  <a:schemeClr val="tx1"/>
                </a:solidFill>
              </a:rPr>
              <a:t>The roots absorb water and nutrients from the soil and anchor the plant in place.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900" dirty="0">
                <a:solidFill>
                  <a:schemeClr val="tx1"/>
                </a:solidFill>
              </a:rPr>
              <a:t>The stem transports water and nutrients/minerals around the plant and holds the leaves and flowers up in the air to help with photosynthesis, pollination and seed dispersal.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5A0C3EB-047A-46DE-8E70-CE2935951BF1}"/>
              </a:ext>
            </a:extLst>
          </p:cNvPr>
          <p:cNvSpPr txBox="1">
            <a:spLocks/>
          </p:cNvSpPr>
          <p:nvPr/>
        </p:nvSpPr>
        <p:spPr>
          <a:xfrm>
            <a:off x="838198" y="5126150"/>
            <a:ext cx="5181600" cy="105081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/>
              <a:t>I can…</a:t>
            </a:r>
          </a:p>
          <a:p>
            <a:r>
              <a:rPr lang="en-GB" sz="2000" dirty="0">
                <a:solidFill>
                  <a:schemeClr val="tx1"/>
                </a:solidFill>
              </a:rPr>
              <a:t>observe the effect of putting cut white carnations or celery in coloured water.</a:t>
            </a:r>
          </a:p>
          <a:p>
            <a:endParaRPr lang="en-GB" sz="20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A2DF2BE-4D15-49DB-89B6-ED5A16E80E1E}"/>
              </a:ext>
            </a:extLst>
          </p:cNvPr>
          <p:cNvSpPr txBox="1">
            <a:spLocks/>
          </p:cNvSpPr>
          <p:nvPr/>
        </p:nvSpPr>
        <p:spPr>
          <a:xfrm>
            <a:off x="6141599" y="1644140"/>
            <a:ext cx="5181600" cy="453282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b="1" dirty="0">
                <a:solidFill>
                  <a:schemeClr val="tx1"/>
                </a:solidFill>
              </a:rPr>
              <a:t>Activities and websites</a:t>
            </a:r>
          </a:p>
          <a:p>
            <a:r>
              <a:rPr lang="en-GB" sz="1800" b="1" dirty="0">
                <a:solidFill>
                  <a:schemeClr val="tx1"/>
                </a:solidFill>
              </a:rPr>
              <a:t>Exploring prior knowledge about how plants transport water.</a:t>
            </a:r>
          </a:p>
          <a:p>
            <a:r>
              <a:rPr lang="en-GB" sz="1800" b="1" dirty="0">
                <a:solidFill>
                  <a:schemeClr val="tx1"/>
                </a:solidFill>
              </a:rPr>
              <a:t>Investigating the way water travels through a plant using food colouring/dye.</a:t>
            </a:r>
          </a:p>
          <a:p>
            <a:pPr marL="0" indent="0">
              <a:buNone/>
            </a:pPr>
            <a:r>
              <a:rPr lang="en-GB" sz="1800" b="1" dirty="0">
                <a:solidFill>
                  <a:schemeClr val="tx1"/>
                </a:solidFill>
              </a:rPr>
              <a:t> </a:t>
            </a:r>
            <a:r>
              <a:rPr lang="en-GB" sz="1400" dirty="0">
                <a:solidFill>
                  <a:schemeClr val="tx1"/>
                </a:solidFill>
                <a:hlinkClick r:id="rId2"/>
              </a:rPr>
              <a:t>https://www.bbc.co.uk/teach/class-clips-video/science-ks1-ks2-ivys-plant-workshop-how-does-water-get-from-the-roots-to-the-leaves/zdtfjhv</a:t>
            </a:r>
            <a:endParaRPr lang="en-GB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hlinkClick r:id="rId3"/>
              </a:rPr>
              <a:t>https://www.dkfindout.com/uk/animals-and-nature/plants/how-plants-make-food/</a:t>
            </a:r>
            <a:endParaRPr lang="en-GB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https://www.youtube.com/watch?v=KIug9Foou3s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</a:p>
          <a:p>
            <a:r>
              <a:rPr lang="en-GB" sz="1800" dirty="0">
                <a:solidFill>
                  <a:schemeClr val="tx1"/>
                </a:solidFill>
              </a:rPr>
              <a:t>Optional activity to explore with more than one colour of dye.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https://www.youtube.com/watch?v=RVBueIzlR6Y</a:t>
            </a:r>
            <a:endParaRPr lang="en-GB" sz="14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chemeClr val="tx1"/>
              </a:solidFill>
            </a:endParaRP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01B8AE8A-BD00-4F05-8491-F115821FDA37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827" b="26799"/>
          <a:stretch/>
        </p:blipFill>
        <p:spPr>
          <a:xfrm>
            <a:off x="158866" y="56878"/>
            <a:ext cx="1112241" cy="1112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807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7F61F-CA84-48FC-923C-C18F57556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Plants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5BB7E4-5010-4AED-94E3-9DA2E07AB4F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378E5E1-2CB7-4E78-9DCC-07AB18866500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F161EA-2DD3-4E66-9DB5-68706A8F5E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98484" y="557939"/>
            <a:ext cx="10515484" cy="387672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What happens to plants when they are put in different conditions?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E25636A-B5B7-492C-BB81-DF5FAB2B165E}"/>
              </a:ext>
            </a:extLst>
          </p:cNvPr>
          <p:cNvSpPr txBox="1">
            <a:spLocks/>
          </p:cNvSpPr>
          <p:nvPr/>
        </p:nvSpPr>
        <p:spPr>
          <a:xfrm>
            <a:off x="838200" y="1644140"/>
            <a:ext cx="5181600" cy="283359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2200" dirty="0"/>
              <a:t>Key Learning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200" dirty="0"/>
              <a:t>Plants need certain conditions to grow well, including air, light, water, nutrients from soil, and room to grow.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2200" dirty="0">
                <a:solidFill>
                  <a:schemeClr val="tx1"/>
                </a:solidFill>
              </a:rPr>
              <a:t>Different plants require different conditions for germination and growth.</a:t>
            </a:r>
            <a:endParaRPr lang="en-GB" sz="2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5A0C3EB-047A-46DE-8E70-CE2935951BF1}"/>
              </a:ext>
            </a:extLst>
          </p:cNvPr>
          <p:cNvSpPr txBox="1">
            <a:spLocks/>
          </p:cNvSpPr>
          <p:nvPr/>
        </p:nvSpPr>
        <p:spPr>
          <a:xfrm>
            <a:off x="838198" y="4581427"/>
            <a:ext cx="5181600" cy="159553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200" dirty="0"/>
              <a:t>I can…</a:t>
            </a:r>
          </a:p>
          <a:p>
            <a:r>
              <a:rPr lang="en-GB" sz="2200" dirty="0">
                <a:solidFill>
                  <a:schemeClr val="tx1"/>
                </a:solidFill>
              </a:rPr>
              <a:t>investigate what happens to plants when they are put in different conditions.</a:t>
            </a:r>
            <a:endParaRPr lang="en-GB" sz="22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A2DF2BE-4D15-49DB-89B6-ED5A16E80E1E}"/>
              </a:ext>
            </a:extLst>
          </p:cNvPr>
          <p:cNvSpPr txBox="1">
            <a:spLocks/>
          </p:cNvSpPr>
          <p:nvPr/>
        </p:nvSpPr>
        <p:spPr>
          <a:xfrm>
            <a:off x="6141599" y="1644140"/>
            <a:ext cx="5181600" cy="453282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200" b="1" dirty="0">
                <a:solidFill>
                  <a:schemeClr val="tx1"/>
                </a:solidFill>
              </a:rPr>
              <a:t>Activities and websites</a:t>
            </a:r>
          </a:p>
          <a:p>
            <a:r>
              <a:rPr lang="en-GB" sz="2000" b="1" dirty="0">
                <a:solidFill>
                  <a:schemeClr val="tx1"/>
                </a:solidFill>
              </a:rPr>
              <a:t>Considering the conditions needed for healthy plant growth. 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hlinkClick r:id="rId2"/>
              </a:rPr>
              <a:t>https://www.bbc.co.uk/bitesize/topics/zy66fg8/articles/zcmtk2p</a:t>
            </a:r>
            <a:endParaRPr lang="en-GB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hlinkClick r:id="rId3"/>
              </a:rPr>
              <a:t>https://www.bbc.co.uk/bitesize/clips/z69rkqt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</a:p>
          <a:p>
            <a:r>
              <a:rPr lang="en-GB" sz="2000" b="1" dirty="0">
                <a:solidFill>
                  <a:schemeClr val="tx1"/>
                </a:solidFill>
              </a:rPr>
              <a:t>Exploring plants in different conditions.</a:t>
            </a:r>
            <a:endParaRPr lang="en-GB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1400" dirty="0">
                <a:hlinkClick r:id="rId4"/>
              </a:rPr>
              <a:t>https://www.bbc.co.uk/bitesize/clips/z9f87hv</a:t>
            </a:r>
            <a:endParaRPr lang="en-GB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hlinkClick r:id="rId5"/>
              </a:rPr>
              <a:t>https://www.bbc.co.uk/teach/class-clips-video/science-ks1-ks2-ivys-plant-workshop-what-do-plants-need-to-survive/zkw2gwx</a:t>
            </a:r>
            <a:endParaRPr lang="en-GB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1400" dirty="0">
                <a:solidFill>
                  <a:srgbClr val="0563C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https://wowscience.co.uk/resource/grow-your-own-plants/</a:t>
            </a:r>
            <a:endParaRPr lang="en-GB" sz="1400" dirty="0">
              <a:solidFill>
                <a:schemeClr val="tx1"/>
              </a:solidFill>
            </a:endParaRPr>
          </a:p>
          <a:p>
            <a:r>
              <a:rPr lang="en-GB" sz="2000" dirty="0">
                <a:solidFill>
                  <a:schemeClr val="tx1"/>
                </a:solidFill>
              </a:rPr>
              <a:t>Optional activities: Finding out about plants in deserts and water-filled paddy fields; Finding out about carnivorous plants. </a:t>
            </a:r>
          </a:p>
          <a:p>
            <a:pPr marL="0" indent="0">
              <a:buNone/>
            </a:pPr>
            <a:r>
              <a:rPr lang="en-GB" sz="1400" dirty="0">
                <a:solidFill>
                  <a:srgbClr val="0070C0"/>
                </a:solidFill>
              </a:rPr>
              <a:t>(See website links on page 6 of the lesson)</a:t>
            </a:r>
            <a:endParaRPr lang="en-GB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chemeClr val="tx1"/>
              </a:solidFill>
            </a:endParaRP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F58FEB7E-5B4E-4628-96C8-20B1A0EC90CE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827" b="26799"/>
          <a:stretch/>
        </p:blipFill>
        <p:spPr>
          <a:xfrm>
            <a:off x="158866" y="56878"/>
            <a:ext cx="1112241" cy="1112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755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7F61F-CA84-48FC-923C-C18F57556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Plants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5BB7E4-5010-4AED-94E3-9DA2E07AB4F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378E5E1-2CB7-4E78-9DCC-07AB18866500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F161EA-2DD3-4E66-9DB5-68706A8F5E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98484" y="557939"/>
            <a:ext cx="10515484" cy="387672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What is pollen and pollination?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E25636A-B5B7-492C-BB81-DF5FAB2B165E}"/>
              </a:ext>
            </a:extLst>
          </p:cNvPr>
          <p:cNvSpPr txBox="1">
            <a:spLocks/>
          </p:cNvSpPr>
          <p:nvPr/>
        </p:nvSpPr>
        <p:spPr>
          <a:xfrm>
            <a:off x="838200" y="1644140"/>
            <a:ext cx="5181600" cy="306838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2000" dirty="0"/>
              <a:t>Key Learning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solidFill>
                  <a:schemeClr val="tx1"/>
                </a:solidFill>
              </a:rPr>
              <a:t>To know that pollen is a substance that </a:t>
            </a:r>
            <a:r>
              <a:rPr lang="en-GB" sz="2000" dirty="0"/>
              <a:t>causes plants to form seeds.</a:t>
            </a:r>
            <a:endParaRPr lang="en-GB" sz="20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solidFill>
                  <a:schemeClr val="tx1"/>
                </a:solidFill>
              </a:rPr>
              <a:t>Pollen, which is produced by the male part of the flower, is transferred to the female part of other flowers (</a:t>
            </a:r>
            <a:r>
              <a:rPr lang="en-GB" sz="2000">
                <a:solidFill>
                  <a:schemeClr val="tx1"/>
                </a:solidFill>
              </a:rPr>
              <a:t>pollination).</a:t>
            </a:r>
            <a:endParaRPr lang="en-GB" sz="20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2000" dirty="0">
                <a:solidFill>
                  <a:schemeClr val="tx1"/>
                </a:solidFill>
              </a:rPr>
              <a:t>Some plants produce flowers which enable the plant to reproduce.</a:t>
            </a:r>
            <a:endParaRPr lang="en-GB" sz="20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5A0C3EB-047A-46DE-8E70-CE2935951BF1}"/>
              </a:ext>
            </a:extLst>
          </p:cNvPr>
          <p:cNvSpPr txBox="1">
            <a:spLocks/>
          </p:cNvSpPr>
          <p:nvPr/>
        </p:nvSpPr>
        <p:spPr>
          <a:xfrm>
            <a:off x="838198" y="4943061"/>
            <a:ext cx="5181600" cy="123390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/>
              <a:t>I can…</a:t>
            </a:r>
          </a:p>
          <a:p>
            <a:r>
              <a:rPr lang="en-GB" sz="2000" dirty="0">
                <a:solidFill>
                  <a:schemeClr val="tx1"/>
                </a:solidFill>
              </a:rPr>
              <a:t>observe flowers carefully to identify the pollen and pollinators.</a:t>
            </a:r>
            <a:endParaRPr lang="en-GB" sz="20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A2DF2BE-4D15-49DB-89B6-ED5A16E80E1E}"/>
              </a:ext>
            </a:extLst>
          </p:cNvPr>
          <p:cNvSpPr txBox="1">
            <a:spLocks/>
          </p:cNvSpPr>
          <p:nvPr/>
        </p:nvSpPr>
        <p:spPr>
          <a:xfrm>
            <a:off x="6141599" y="1644140"/>
            <a:ext cx="5181600" cy="453282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b="1" dirty="0">
                <a:solidFill>
                  <a:schemeClr val="tx1"/>
                </a:solidFill>
              </a:rPr>
              <a:t>Activities and websites</a:t>
            </a:r>
          </a:p>
          <a:p>
            <a:r>
              <a:rPr lang="en-GB" sz="2000" b="1" dirty="0">
                <a:solidFill>
                  <a:schemeClr val="tx1"/>
                </a:solidFill>
              </a:rPr>
              <a:t>Observing flowers in an outdoor space to look for pollinators.</a:t>
            </a:r>
          </a:p>
          <a:p>
            <a:pPr marL="0" indent="0">
              <a:buNone/>
            </a:pPr>
            <a:r>
              <a:rPr lang="en-GB" sz="1600" dirty="0">
                <a:hlinkClick r:id="rId2"/>
              </a:rPr>
              <a:t>https://www.bbc.co.uk/bitesize/topics/zy66fg8/articles/zx4ktv4</a:t>
            </a:r>
            <a:endParaRPr lang="en-GB" sz="1600" dirty="0"/>
          </a:p>
          <a:p>
            <a:r>
              <a:rPr lang="en-GB" sz="2000" b="1" dirty="0">
                <a:solidFill>
                  <a:schemeClr val="tx1"/>
                </a:solidFill>
              </a:rPr>
              <a:t>Applying knowledge about pollinators to make a flower model that will attract insects</a:t>
            </a:r>
            <a:r>
              <a:rPr lang="en-GB" sz="20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GB" sz="1600" dirty="0">
                <a:hlinkClick r:id="rId3"/>
              </a:rPr>
              <a:t>https://www.bbc.co.uk/teach/class-clips-video/science-ks1-ks2-ivys-plant-workshop-what-is-pollination-and-how-does-it-work/zv4df4j</a:t>
            </a:r>
            <a:endParaRPr lang="en-GB" sz="1600" dirty="0"/>
          </a:p>
          <a:p>
            <a:r>
              <a:rPr lang="en-GB" sz="2000" b="1" dirty="0">
                <a:solidFill>
                  <a:schemeClr val="tx1"/>
                </a:solidFill>
              </a:rPr>
              <a:t>Designing a garden which would encourage pollinators.</a:t>
            </a:r>
          </a:p>
          <a:p>
            <a:r>
              <a:rPr lang="en-GB" sz="2000" dirty="0">
                <a:solidFill>
                  <a:schemeClr val="tx1"/>
                </a:solidFill>
              </a:rPr>
              <a:t>Additional, optional activity to write an acrostic poem about pollination.</a:t>
            </a: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5D805CA3-107A-48F1-805B-A5304C94480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827" b="26799"/>
          <a:stretch/>
        </p:blipFill>
        <p:spPr>
          <a:xfrm>
            <a:off x="158866" y="56878"/>
            <a:ext cx="1112241" cy="1112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356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41FB7-C98C-4289-87E2-73C60BF395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44140"/>
            <a:ext cx="5181600" cy="297236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2000" dirty="0"/>
              <a:t>Key Learning</a:t>
            </a:r>
          </a:p>
          <a:p>
            <a:pPr>
              <a:lnSpc>
                <a:spcPct val="100000"/>
              </a:lnSpc>
            </a:pPr>
            <a:r>
              <a:rPr lang="en-GB" sz="2000" dirty="0"/>
              <a:t>The life cycle of flowering plants includes germination, pollination, seed formation and seed dispersal.</a:t>
            </a:r>
          </a:p>
          <a:p>
            <a:pPr>
              <a:lnSpc>
                <a:spcPct val="100000"/>
              </a:lnSpc>
            </a:pPr>
            <a:r>
              <a:rPr lang="en-GB" sz="2000" dirty="0"/>
              <a:t>Seeds need to be scattered or dispersed so they can germinate away from the parent plant. This seed dispersal can be done by animals, water or the wind.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85DACEB-595C-438F-A77A-E53F98A2A227}"/>
              </a:ext>
            </a:extLst>
          </p:cNvPr>
          <p:cNvSpPr txBox="1">
            <a:spLocks/>
          </p:cNvSpPr>
          <p:nvPr/>
        </p:nvSpPr>
        <p:spPr>
          <a:xfrm>
            <a:off x="6141599" y="1644140"/>
            <a:ext cx="5181600" cy="453282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GB" sz="2000" dirty="0">
                <a:solidFill>
                  <a:srgbClr val="0070C0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</a:rPr>
              <a:t>Activities and websites</a:t>
            </a:r>
          </a:p>
          <a:p>
            <a:pPr>
              <a:lnSpc>
                <a:spcPct val="100000"/>
              </a:lnSpc>
            </a:pPr>
            <a:r>
              <a:rPr lang="en-GB" sz="2000" b="1" dirty="0">
                <a:solidFill>
                  <a:schemeClr val="tx1"/>
                </a:solidFill>
              </a:rPr>
              <a:t>Exploring prior knowledge about the life cycle of a plant.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400" u="sng" dirty="0">
                <a:hlinkClick r:id="rId3"/>
              </a:rPr>
              <a:t>https://explorify.wellcome.ac.uk/en/activities/whats-going-on/shooting-sprouts/classroom?view-type=public</a:t>
            </a:r>
            <a:endParaRPr lang="en-GB" sz="1400" u="sng" dirty="0"/>
          </a:p>
          <a:p>
            <a:pPr>
              <a:lnSpc>
                <a:spcPct val="100000"/>
              </a:lnSpc>
            </a:pPr>
            <a:r>
              <a:rPr lang="en-GB" sz="2000" b="1" dirty="0">
                <a:solidFill>
                  <a:schemeClr val="tx1"/>
                </a:solidFill>
              </a:rPr>
              <a:t>Comparing different ways plants disperse their seeds.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400" u="sng" dirty="0">
                <a:hlinkClick r:id="rId4"/>
              </a:rPr>
              <a:t>https://www.bbc.co.uk/programmes/p00lxv9z</a:t>
            </a:r>
            <a:endParaRPr lang="en-GB" sz="1400" dirty="0"/>
          </a:p>
          <a:p>
            <a:pPr marL="0" indent="0">
              <a:lnSpc>
                <a:spcPct val="100000"/>
              </a:lnSpc>
              <a:buNone/>
            </a:pPr>
            <a:r>
              <a:rPr lang="en-GB" sz="1400" u="sng" dirty="0">
                <a:hlinkClick r:id="rId5"/>
              </a:rPr>
              <a:t>https://www.bbc.co.uk/programmes/p00lxw4t</a:t>
            </a:r>
            <a:endParaRPr lang="en-GB" sz="1400" dirty="0"/>
          </a:p>
          <a:p>
            <a:pPr marL="0" indent="0">
              <a:lnSpc>
                <a:spcPct val="100000"/>
              </a:lnSpc>
              <a:buNone/>
            </a:pPr>
            <a:r>
              <a:rPr lang="en-GB" sz="1400" dirty="0">
                <a:hlinkClick r:id="rId6"/>
              </a:rPr>
              <a:t>https://www.bbc.co.uk/bitesize/clips/zs9c87h</a:t>
            </a:r>
            <a:endParaRPr lang="en-GB" sz="1400" dirty="0"/>
          </a:p>
          <a:p>
            <a:pPr>
              <a:lnSpc>
                <a:spcPct val="100000"/>
              </a:lnSpc>
            </a:pPr>
            <a:r>
              <a:rPr lang="en-GB" sz="2000" dirty="0"/>
              <a:t>Optional activity to find out more about some unusual ways seeds are dispersed by animals.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400" dirty="0">
                <a:solidFill>
                  <a:srgbClr val="0070C0"/>
                </a:solidFill>
              </a:rPr>
              <a:t>(BBC clips from ‘Private Life of Plants’ on p.7 of the lesson plan.)</a:t>
            </a:r>
          </a:p>
          <a:p>
            <a:pPr marL="0" indent="0">
              <a:lnSpc>
                <a:spcPct val="100000"/>
              </a:lnSpc>
              <a:buNone/>
            </a:pPr>
            <a:endParaRPr lang="en-GB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4E22C57-FD54-40A0-AEBD-999E75A7D497}"/>
              </a:ext>
            </a:extLst>
          </p:cNvPr>
          <p:cNvSpPr txBox="1">
            <a:spLocks/>
          </p:cNvSpPr>
          <p:nvPr/>
        </p:nvSpPr>
        <p:spPr>
          <a:xfrm>
            <a:off x="838198" y="4864248"/>
            <a:ext cx="5181600" cy="131271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GB" sz="2000" dirty="0"/>
              <a:t>I can…</a:t>
            </a:r>
          </a:p>
          <a:p>
            <a:pPr>
              <a:lnSpc>
                <a:spcPct val="100000"/>
              </a:lnSpc>
            </a:pPr>
            <a:r>
              <a:rPr lang="en-GB" sz="2000" dirty="0"/>
              <a:t>explain why and how the seeds of plants are dispersed.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600" dirty="0">
                <a:solidFill>
                  <a:srgbClr val="FF0000"/>
                </a:solidFill>
              </a:rPr>
              <a:t> </a:t>
            </a:r>
            <a:endParaRPr lang="en-GB" sz="16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D9418F-00D6-4FF9-B94B-9975B41823ED}"/>
              </a:ext>
            </a:extLst>
          </p:cNvPr>
          <p:cNvSpPr/>
          <p:nvPr/>
        </p:nvSpPr>
        <p:spPr>
          <a:xfrm>
            <a:off x="0" y="0"/>
            <a:ext cx="12192000" cy="1179375"/>
          </a:xfrm>
          <a:prstGeom prst="rect">
            <a:avLst/>
          </a:prstGeom>
          <a:solidFill>
            <a:srgbClr val="0D5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7F3739-BE8E-4DEA-B82C-7D9E386EA083}"/>
              </a:ext>
            </a:extLst>
          </p:cNvPr>
          <p:cNvSpPr/>
          <p:nvPr/>
        </p:nvSpPr>
        <p:spPr>
          <a:xfrm>
            <a:off x="0" y="6394002"/>
            <a:ext cx="12192000" cy="463998"/>
          </a:xfrm>
          <a:prstGeom prst="rect">
            <a:avLst/>
          </a:prstGeom>
          <a:solidFill>
            <a:srgbClr val="0D5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3E3D1E-5D9F-4E60-B95D-190BA7EADA15}"/>
              </a:ext>
            </a:extLst>
          </p:cNvPr>
          <p:cNvSpPr txBox="1"/>
          <p:nvPr/>
        </p:nvSpPr>
        <p:spPr>
          <a:xfrm>
            <a:off x="1468072" y="-35644"/>
            <a:ext cx="70886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Plants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0525B5-9B65-4FB3-AF95-6A060BCC4DA9}"/>
              </a:ext>
            </a:extLst>
          </p:cNvPr>
          <p:cNvSpPr txBox="1"/>
          <p:nvPr/>
        </p:nvSpPr>
        <p:spPr>
          <a:xfrm>
            <a:off x="1468072" y="500744"/>
            <a:ext cx="98857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i="1" dirty="0">
                <a:solidFill>
                  <a:schemeClr val="bg1"/>
                </a:solidFill>
                <a:latin typeface="+mj-lt"/>
              </a:rPr>
              <a:t>Exploring seed dispersal in plants 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4D2724-AEC4-465E-B815-09BCE5D79805}"/>
              </a:ext>
            </a:extLst>
          </p:cNvPr>
          <p:cNvSpPr/>
          <p:nvPr/>
        </p:nvSpPr>
        <p:spPr>
          <a:xfrm>
            <a:off x="838198" y="495283"/>
            <a:ext cx="10515604" cy="538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AE4EE7A-4177-4401-AEAD-C984156A45D8}"/>
              </a:ext>
            </a:extLst>
          </p:cNvPr>
          <p:cNvSpPr/>
          <p:nvPr/>
        </p:nvSpPr>
        <p:spPr>
          <a:xfrm>
            <a:off x="177916" y="37402"/>
            <a:ext cx="1112241" cy="1112241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968CE5E-304A-4A0E-B22D-E5B20205A714}"/>
              </a:ext>
            </a:extLst>
          </p:cNvPr>
          <p:cNvSpPr txBox="1"/>
          <p:nvPr/>
        </p:nvSpPr>
        <p:spPr>
          <a:xfrm>
            <a:off x="343419" y="226066"/>
            <a:ext cx="7812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i="1" dirty="0">
                <a:solidFill>
                  <a:srgbClr val="C00000"/>
                </a:solidFill>
              </a:rPr>
              <a:t>Logo for section to sit inside roundel</a:t>
            </a:r>
          </a:p>
        </p:txBody>
      </p:sp>
      <p:pic>
        <p:nvPicPr>
          <p:cNvPr id="19" name="Picture 18" descr="A picture containing drawing, light&#10;&#10;Description automatically generated">
            <a:extLst>
              <a:ext uri="{FF2B5EF4-FFF2-40B4-BE49-F238E27FC236}">
                <a16:creationId xmlns:a16="http://schemas.microsoft.com/office/drawing/2014/main" id="{C3A7CF5B-9313-4B80-B040-4ABFCBA6A07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399" y="6466169"/>
            <a:ext cx="1985819" cy="29569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67F827F-5FAB-4563-8F02-59EA9963AB0B}"/>
              </a:ext>
            </a:extLst>
          </p:cNvPr>
          <p:cNvSpPr txBox="1"/>
          <p:nvPr/>
        </p:nvSpPr>
        <p:spPr>
          <a:xfrm>
            <a:off x="162727" y="6429352"/>
            <a:ext cx="470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674C288-474A-4FDA-A73D-9BBC9F6123B0}" type="slidenum">
              <a:rPr lang="en-GB" smtClean="0">
                <a:solidFill>
                  <a:schemeClr val="bg1"/>
                </a:solidFill>
              </a:rPr>
              <a:t>8</a:t>
            </a:fld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20" name="Picture 19" descr="A picture containing drawing&#10;&#10;Description automatically generated">
            <a:extLst>
              <a:ext uri="{FF2B5EF4-FFF2-40B4-BE49-F238E27FC236}">
                <a16:creationId xmlns:a16="http://schemas.microsoft.com/office/drawing/2014/main" id="{27823BC9-7392-4375-8216-304B5B4D2744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827" b="26799"/>
          <a:stretch/>
        </p:blipFill>
        <p:spPr>
          <a:xfrm>
            <a:off x="158866" y="56878"/>
            <a:ext cx="1112241" cy="1112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454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A16988A4411D43993AF1AD54B21A42" ma:contentTypeVersion="18" ma:contentTypeDescription="Create a new document." ma:contentTypeScope="" ma:versionID="7d3cd43ba70f36fa3c37690c706d8f06">
  <xsd:schema xmlns:xsd="http://www.w3.org/2001/XMLSchema" xmlns:xs="http://www.w3.org/2001/XMLSchema" xmlns:p="http://schemas.microsoft.com/office/2006/metadata/properties" xmlns:ns2="595e4c87-8aad-4424-8d13-4e1a0ac8f772" xmlns:ns3="a06a9706-ad8f-4101-9ff4-bb1986540cca" targetNamespace="http://schemas.microsoft.com/office/2006/metadata/properties" ma:root="true" ma:fieldsID="98fd641a8cfad8eba1586fc43b07f76d" ns2:_="" ns3:_="">
    <xsd:import namespace="595e4c87-8aad-4424-8d13-4e1a0ac8f772"/>
    <xsd:import namespace="a06a9706-ad8f-4101-9ff4-bb1986540c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5e4c87-8aad-4424-8d13-4e1a0ac8f7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b860b5a-276f-4e20-a60a-049ecf2d2c4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6a9706-ad8f-4101-9ff4-bb1986540cc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c8a0f90-a25b-428a-ba85-bf7ee30a594a}" ma:internalName="TaxCatchAll" ma:showField="CatchAllData" ma:web="a06a9706-ad8f-4101-9ff4-bb1986540c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95e4c87-8aad-4424-8d13-4e1a0ac8f772">
      <Terms xmlns="http://schemas.microsoft.com/office/infopath/2007/PartnerControls"/>
    </lcf76f155ced4ddcb4097134ff3c332f>
    <TaxCatchAll xmlns="a06a9706-ad8f-4101-9ff4-bb1986540cca" xsi:nil="true"/>
  </documentManagement>
</p:properties>
</file>

<file path=customXml/itemProps1.xml><?xml version="1.0" encoding="utf-8"?>
<ds:datastoreItem xmlns:ds="http://schemas.openxmlformats.org/officeDocument/2006/customXml" ds:itemID="{8B71C64C-23EA-48F3-92C8-175217A10693}"/>
</file>

<file path=customXml/itemProps2.xml><?xml version="1.0" encoding="utf-8"?>
<ds:datastoreItem xmlns:ds="http://schemas.openxmlformats.org/officeDocument/2006/customXml" ds:itemID="{E0AD8199-5E08-42E8-9B65-0C38DD0AE6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6C43C6-5170-4388-A4D6-8289FCC553AD}">
  <ds:schemaRefs>
    <ds:schemaRef ds:uri="http://www.w3.org/XML/1998/namespace"/>
    <ds:schemaRef ds:uri="http://purl.org/dc/elements/1.1/"/>
    <ds:schemaRef ds:uri="0ff8adc4-58f0-4cfe-ad48-79a46b32a9f8"/>
    <ds:schemaRef ds:uri="http://schemas.microsoft.com/office/infopath/2007/PartnerControls"/>
    <ds:schemaRef ds:uri="http://schemas.microsoft.com/office/2006/metadata/properties"/>
    <ds:schemaRef ds:uri="89114d93-40b0-4de1-aa32-14ecbdb0e84d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5730</TotalTime>
  <Words>1328</Words>
  <Application>Microsoft Office PowerPoint</Application>
  <PresentationFormat>Widescreen</PresentationFormat>
  <Paragraphs>142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Lato Black</vt:lpstr>
      <vt:lpstr>Office Theme</vt:lpstr>
      <vt:lpstr>PowerPoint Presentation</vt:lpstr>
      <vt:lpstr>PowerPoint Presentation</vt:lpstr>
      <vt:lpstr>PowerPoint Presentation</vt:lpstr>
      <vt:lpstr>Plants</vt:lpstr>
      <vt:lpstr>Plants</vt:lpstr>
      <vt:lpstr>Plants</vt:lpstr>
      <vt:lpstr>Plants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6: Living things and their habitats</dc:title>
  <dc:creator>Lucy Wood</dc:creator>
  <cp:lastModifiedBy>Alistair Strayton</cp:lastModifiedBy>
  <cp:revision>3</cp:revision>
  <dcterms:created xsi:type="dcterms:W3CDTF">2020-03-25T15:49:22Z</dcterms:created>
  <dcterms:modified xsi:type="dcterms:W3CDTF">2020-06-18T09:36:55Z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0x010100ECDF125A2BE7EC4BBA5D53924D00436D</vt:lpwstr>
  </property>
</Properties>
</file>